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5" r:id="rId5"/>
    <p:sldId id="266" r:id="rId6"/>
    <p:sldId id="267" r:id="rId7"/>
    <p:sldId id="268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1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3A4C9-17EB-4E66-45A2-CA59B639C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0CD7BA-681E-DBEE-D412-21EB60871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94C0C2-50E1-48F1-C20D-90DFA6E3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FF42-99BE-44CC-BF8E-B29A2C464A38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E40D11-0608-1C2C-4A78-B7050A924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FA1F15-A9A8-F266-9F83-0CAFCDF66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143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3E699-FD04-8A9F-0527-F234C59A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A71739-DE98-40FB-AF7B-8F1C585B6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AA675E-262A-CA69-24F0-D856C7A9F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FF42-99BE-44CC-BF8E-B29A2C464A38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75555F-62D8-821E-9D99-742A92154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532F03-E568-DFD3-7038-E66F51781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79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07D7339-33EA-0067-2949-83648427E6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13C734-AFA1-7089-CC45-E18652FFC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2443FF-8E38-CACE-956D-5CE27AF9D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FF42-99BE-44CC-BF8E-B29A2C464A38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9475F6-8AC8-934A-2A2B-55A7C14D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B17D27-2806-B3DA-028E-048EE285A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01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A0D3E-C22B-C86E-ADC3-00E8023EE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7F2C0-375F-3D2A-E010-2C5E8D5FC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AA9B10-3F74-97A8-A6B8-65A945DD8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FF42-99BE-44CC-BF8E-B29A2C464A38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23EBDF-374A-C7DD-BF14-054A1EF2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C52A29-EDB4-BF82-3A84-263E78A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99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5F298-D35E-AAC8-1134-3E9934DE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D48329-10B7-E999-9BC4-BBD5EF5F0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3F80B1-95F6-928E-229A-3F6B0A24F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FF42-99BE-44CC-BF8E-B29A2C464A38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0C29C1-6031-C215-55ED-FEF8DFEE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31ADBF-46C2-251D-296F-F06B3A8E3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33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7C980-04CD-ED56-2071-6745C8CB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DC79A-1688-460F-B8AF-B53D8E349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90A5A1-92ED-46EB-0C20-EFE2830DE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EB637B-BDCB-BBF6-4C35-5A34D52D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FF42-99BE-44CC-BF8E-B29A2C464A38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A69C9A-6B8E-2C4B-0429-34FDC5EE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8BF5A7-5F45-9545-790A-419E88F2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564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65E69-3AC1-2554-88C8-CEB3DB21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25B3C6-A64C-30C8-EFA3-2267A14E7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B4F861-4C4A-B846-9E30-5C9AD9072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2DAF43-9D93-9B38-1719-131F61203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1152899-B327-B540-A3CE-051D3D8881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BD45AD-68D9-498E-5DA7-36468A95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FF42-99BE-44CC-BF8E-B29A2C464A38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EB7B62E-0B35-4DF0-BADD-2619AB640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607F085-EF22-6D64-2FFC-12927394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406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13AE63-FDB4-2117-B1B2-83CEFF3A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9158AF-6CE1-EC61-4BA4-B760CA1C4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FF42-99BE-44CC-BF8E-B29A2C464A38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F1359F-C855-EEAB-9D80-03840EA9D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949F2C-1F84-C531-233D-DC36A4FB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68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1F46E7-94E0-D851-C891-9E494305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FF42-99BE-44CC-BF8E-B29A2C464A38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BD9C32-64A6-C545-7251-1968DC62A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79C6E4-8734-82A4-33BC-5B5ECF64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731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2347AA-D6A5-362B-B186-9F647D90B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B22AA-F092-C698-F324-825462BAB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869D04-22CE-5478-A4A5-56C049B06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2F1DC9-BA1B-0E0F-019F-A743022C6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FF42-99BE-44CC-BF8E-B29A2C464A38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A9E334-DF00-FA10-EC46-2E9E8903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F4BC33-AFDB-2BDA-A11B-72544F42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77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D81AB-C647-7BC1-3DA5-A6D780AFE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95C6D7D-EB8E-8577-43A2-7A0E22E533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1E1056-2CD8-CA79-F310-6D2ACED1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972D11-BEB2-697B-7961-37F56964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FF42-99BE-44CC-BF8E-B29A2C464A38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94FCF4-8BF9-2BEE-5F05-C344B3C1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BE80F8-AF5B-D34D-A76A-B22CC7F3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42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BC73923-A477-7295-FBF3-5FE67554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FAC3E0-27CA-5662-F412-BF42F2CFC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7CE6C8-2208-A03F-3634-D0916E8C7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DAFF42-99BE-44CC-BF8E-B29A2C464A38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68DA66-125E-B3BD-56D4-6E9E09B80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B65C03-63D7-6764-162D-B6E9B49A2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189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123.127.53.18:24523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07825A5-C6AF-6B67-724B-68AD0E3CC82A}"/>
              </a:ext>
            </a:extLst>
          </p:cNvPr>
          <p:cNvSpPr>
            <a:spLocks noChangeAspect="1"/>
          </p:cNvSpPr>
          <p:nvPr/>
        </p:nvSpPr>
        <p:spPr>
          <a:xfrm>
            <a:off x="0" y="1224516"/>
            <a:ext cx="12192000" cy="22044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b="1" i="0" dirty="0">
                <a:solidFill>
                  <a:schemeClr val="bg1"/>
                </a:solidFill>
                <a:effectLst/>
                <a:latin typeface="Inter"/>
              </a:rPr>
              <a:t>Step-by-Step Guide for Online </a:t>
            </a:r>
          </a:p>
          <a:p>
            <a:pPr algn="ctr"/>
            <a:r>
              <a:rPr lang="en-US" altLang="zh-CN" sz="6000" b="1" i="0" dirty="0">
                <a:solidFill>
                  <a:schemeClr val="bg1"/>
                </a:solidFill>
                <a:effectLst/>
                <a:latin typeface="Inter"/>
              </a:rPr>
              <a:t>Meniscus Lesion Diagnosis System</a:t>
            </a:r>
            <a:endParaRPr lang="en-US" altLang="zh-CN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92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2EF6C045-1BC2-AB79-1220-4222F8253DA0}"/>
              </a:ext>
            </a:extLst>
          </p:cNvPr>
          <p:cNvGrpSpPr>
            <a:grpSpLocks noChangeAspect="1"/>
          </p:cNvGrpSpPr>
          <p:nvPr/>
        </p:nvGrpSpPr>
        <p:grpSpPr>
          <a:xfrm>
            <a:off x="2492456" y="2585119"/>
            <a:ext cx="7200000" cy="4092881"/>
            <a:chOff x="1088887" y="1232296"/>
            <a:chExt cx="10014226" cy="56678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ADE93CF-A84F-32EF-F20F-60F555248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88887" y="1233237"/>
              <a:ext cx="10014226" cy="5666873"/>
            </a:xfrm>
            <a:prstGeom prst="rect">
              <a:avLst/>
            </a:prstGeom>
          </p:spPr>
        </p:pic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EE55BF4-8323-9B27-45B0-0B776B46B1F1}"/>
                </a:ext>
              </a:extLst>
            </p:cNvPr>
            <p:cNvGrpSpPr/>
            <p:nvPr/>
          </p:nvGrpSpPr>
          <p:grpSpPr>
            <a:xfrm>
              <a:off x="3335489" y="1232296"/>
              <a:ext cx="7045672" cy="1150763"/>
              <a:chOff x="3335489" y="1232296"/>
              <a:chExt cx="7045672" cy="1150763"/>
            </a:xfrm>
          </p:grpSpPr>
          <p:sp>
            <p:nvSpPr>
              <p:cNvPr id="11" name="箭头: 右 10">
                <a:extLst>
                  <a:ext uri="{FF2B5EF4-FFF2-40B4-BE49-F238E27FC236}">
                    <a16:creationId xmlns:a16="http://schemas.microsoft.com/office/drawing/2014/main" id="{C63469F2-A161-1643-37F6-DBB209A7883B}"/>
                  </a:ext>
                </a:extLst>
              </p:cNvPr>
              <p:cNvSpPr/>
              <p:nvPr/>
            </p:nvSpPr>
            <p:spPr>
              <a:xfrm>
                <a:off x="9296642" y="1408608"/>
                <a:ext cx="1084519" cy="147712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90EAA9-1597-4C52-3280-A1F788B48688}"/>
                  </a:ext>
                </a:extLst>
              </p:cNvPr>
              <p:cNvSpPr txBox="1"/>
              <p:nvPr/>
            </p:nvSpPr>
            <p:spPr>
              <a:xfrm>
                <a:off x="3335489" y="1232296"/>
                <a:ext cx="6234100" cy="1150763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Click this button to choose your preferred system language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02C875AB-9117-0CAC-3E58-BA60C1D067C1}"/>
              </a:ext>
            </a:extLst>
          </p:cNvPr>
          <p:cNvSpPr>
            <a:spLocks noChangeAspect="1"/>
          </p:cNvSpPr>
          <p:nvPr/>
        </p:nvSpPr>
        <p:spPr>
          <a:xfrm>
            <a:off x="0" y="180000"/>
            <a:ext cx="12192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	Step 1: Access the Platform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8AD3ED2-59ED-DCE3-81E7-441F7E806321}"/>
              </a:ext>
            </a:extLst>
          </p:cNvPr>
          <p:cNvSpPr txBox="1"/>
          <p:nvPr/>
        </p:nvSpPr>
        <p:spPr>
          <a:xfrm>
            <a:off x="3042684" y="3202505"/>
            <a:ext cx="609954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 1. Access the System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DD810C1-04E1-D5E1-F539-3615F5A0D705}"/>
              </a:ext>
            </a:extLst>
          </p:cNvPr>
          <p:cNvSpPr txBox="1"/>
          <p:nvPr/>
        </p:nvSpPr>
        <p:spPr>
          <a:xfrm>
            <a:off x="3042684" y="3202505"/>
            <a:ext cx="609954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 1. Access the System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6DA3049-5A1F-49C4-DFD2-1917CD64E9E0}"/>
              </a:ext>
            </a:extLst>
          </p:cNvPr>
          <p:cNvSpPr txBox="1"/>
          <p:nvPr/>
        </p:nvSpPr>
        <p:spPr>
          <a:xfrm>
            <a:off x="933450" y="900000"/>
            <a:ext cx="8163791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Visit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Login Page - AI Imaging Platform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Username: doctor  Password:abc123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Contract the correspondence author for an account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364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02C875AB-9117-0CAC-3E58-BA60C1D067C1}"/>
              </a:ext>
            </a:extLst>
          </p:cNvPr>
          <p:cNvSpPr>
            <a:spLocks noChangeAspect="1"/>
          </p:cNvSpPr>
          <p:nvPr/>
        </p:nvSpPr>
        <p:spPr>
          <a:xfrm>
            <a:off x="0" y="180000"/>
            <a:ext cx="12192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	Step 2: Enter meniscus diagnosis system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5BE1B0-7D0F-D601-609D-A8D11E6E82FE}"/>
              </a:ext>
            </a:extLst>
          </p:cNvPr>
          <p:cNvSpPr txBox="1"/>
          <p:nvPr/>
        </p:nvSpPr>
        <p:spPr>
          <a:xfrm>
            <a:off x="933450" y="900000"/>
            <a:ext cx="10599331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Switch to MRI tab after logging in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Click the “knee joint icon” to enter meniscus lesion diagnosis system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371F08B-9F2A-03AF-11A3-6518A43E3234}"/>
              </a:ext>
            </a:extLst>
          </p:cNvPr>
          <p:cNvGrpSpPr>
            <a:grpSpLocks noChangeAspect="1"/>
          </p:cNvGrpSpPr>
          <p:nvPr/>
        </p:nvGrpSpPr>
        <p:grpSpPr>
          <a:xfrm>
            <a:off x="2496000" y="2585539"/>
            <a:ext cx="7200000" cy="4092461"/>
            <a:chOff x="1214400" y="1237489"/>
            <a:chExt cx="9763200" cy="552482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AE659F-7BF1-5126-9B97-EE19052EE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14400" y="1237489"/>
              <a:ext cx="9763200" cy="5524822"/>
            </a:xfrm>
            <a:prstGeom prst="rect">
              <a:avLst/>
            </a:prstGeom>
          </p:spPr>
        </p:pic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1C4DBE20-1429-D44B-BC37-DA725AEABB5F}"/>
                </a:ext>
              </a:extLst>
            </p:cNvPr>
            <p:cNvSpPr/>
            <p:nvPr/>
          </p:nvSpPr>
          <p:spPr>
            <a:xfrm>
              <a:off x="4229692" y="4007731"/>
              <a:ext cx="1057268" cy="144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75682B1-1A60-B60A-2DD0-C35E3AA8FF59}"/>
                </a:ext>
              </a:extLst>
            </p:cNvPr>
            <p:cNvSpPr txBox="1"/>
            <p:nvPr/>
          </p:nvSpPr>
          <p:spPr>
            <a:xfrm>
              <a:off x="2027074" y="3909001"/>
              <a:ext cx="2718634" cy="62324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</a:t>
              </a:r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</a:t>
              </a:r>
              <a:endPara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98B598CC-A25F-6591-3BB8-A325B850102F}"/>
                </a:ext>
              </a:extLst>
            </p:cNvPr>
            <p:cNvSpPr/>
            <p:nvPr/>
          </p:nvSpPr>
          <p:spPr>
            <a:xfrm rot="16200000" flipV="1">
              <a:off x="3328033" y="3125729"/>
              <a:ext cx="1620000" cy="144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996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02C875AB-9117-0CAC-3E58-BA60C1D067C1}"/>
              </a:ext>
            </a:extLst>
          </p:cNvPr>
          <p:cNvSpPr>
            <a:spLocks noChangeAspect="1"/>
          </p:cNvSpPr>
          <p:nvPr/>
        </p:nvSpPr>
        <p:spPr>
          <a:xfrm>
            <a:off x="0" y="180000"/>
            <a:ext cx="12192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	Step 3: Upload dicom files for diagnosis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5BE1B0-7D0F-D601-609D-A8D11E6E82FE}"/>
              </a:ext>
            </a:extLst>
          </p:cNvPr>
          <p:cNvSpPr txBox="1"/>
          <p:nvPr/>
        </p:nvSpPr>
        <p:spPr>
          <a:xfrm>
            <a:off x="829340" y="900000"/>
            <a:ext cx="11192539" cy="2343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Click the “Import” button in the top-right toolbar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（①）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1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Click the cloud icon to open the file browser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（②）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1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Choose the DICOM folder containing the study you want to diagnose. </a:t>
            </a:r>
          </a:p>
          <a:p>
            <a:pPr marL="361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sure the selected DICOM files include PD-SAG and PD-COR sequences (or equivalent protocols). For detailed sequence parameters, refer to the methodology section of the paper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615C4A6-D3EC-AF51-2708-16B04A238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126" y="3316666"/>
            <a:ext cx="8321748" cy="336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08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02C875AB-9117-0CAC-3E58-BA60C1D067C1}"/>
              </a:ext>
            </a:extLst>
          </p:cNvPr>
          <p:cNvSpPr>
            <a:spLocks noChangeAspect="1"/>
          </p:cNvSpPr>
          <p:nvPr/>
        </p:nvSpPr>
        <p:spPr>
          <a:xfrm>
            <a:off x="0" y="180000"/>
            <a:ext cx="12192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	Step 3: Upload dicom files for diagnosis - Continued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5BE1B0-7D0F-D601-609D-A8D11E6E82FE}"/>
              </a:ext>
            </a:extLst>
          </p:cNvPr>
          <p:cNvSpPr txBox="1"/>
          <p:nvPr/>
        </p:nvSpPr>
        <p:spPr>
          <a:xfrm>
            <a:off x="933450" y="900000"/>
            <a:ext cx="10797806" cy="229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Click the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“Confirm” button (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to start processing the uploaded study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Click the queue management button (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②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 in the bottom-right corner to view archiving &amp; computing  status:</a:t>
            </a:r>
          </a:p>
          <a:p>
            <a:pPr marL="742950" lvl="1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Newly added studies will first appear in the “Archiving” tab (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③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) (may remains for a few seconds). Then switch to “Computing” tab to view computing status (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④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: about to compute; 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⑤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: computing).  </a:t>
            </a:r>
            <a:r>
              <a:rPr lang="en-US" altLang="zh-CN" sz="1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Remember the Study ID (red rectangle)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displayed in the Computing tab for later result retrieval.</a:t>
            </a:r>
          </a:p>
          <a:p>
            <a:pPr marL="742950" lvl="1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Computation is complete when the “Computing” tab shows “No Case Found“ (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⑥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button (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⑦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 the top-right to go back to study table view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EB291AC-B3A7-456F-B5D7-D100AE4A1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36" y="3229083"/>
            <a:ext cx="3582612" cy="249188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C7ADB30-C794-B32D-0C6D-D79453E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9571" y="3229083"/>
            <a:ext cx="6618431" cy="353960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614C738D-B6EA-8831-EACA-6E2C1FBDE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36" y="5756324"/>
            <a:ext cx="3582611" cy="10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76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02C875AB-9117-0CAC-3E58-BA60C1D067C1}"/>
              </a:ext>
            </a:extLst>
          </p:cNvPr>
          <p:cNvSpPr>
            <a:spLocks noChangeAspect="1"/>
          </p:cNvSpPr>
          <p:nvPr/>
        </p:nvSpPr>
        <p:spPr>
          <a:xfrm>
            <a:off x="0" y="180000"/>
            <a:ext cx="12192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	Step 4: 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Diagnostic Report Page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5BE1B0-7D0F-D601-609D-A8D11E6E82FE}"/>
              </a:ext>
            </a:extLst>
          </p:cNvPr>
          <p:cNvSpPr txBox="1"/>
          <p:nvPr/>
        </p:nvSpPr>
        <p:spPr>
          <a:xfrm>
            <a:off x="933450" y="900000"/>
            <a:ext cx="10599331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 the Study Table View, double-click the Study ID you uploaded earlier to open the Diagnostic Report Page.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869F89B-A1CA-581A-A6F9-5375CDEEB6C3}"/>
              </a:ext>
            </a:extLst>
          </p:cNvPr>
          <p:cNvGrpSpPr/>
          <p:nvPr/>
        </p:nvGrpSpPr>
        <p:grpSpPr>
          <a:xfrm>
            <a:off x="2496000" y="2594593"/>
            <a:ext cx="7200000" cy="4074352"/>
            <a:chOff x="2496000" y="2594593"/>
            <a:chExt cx="7200000" cy="407435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AE659F-7BF1-5126-9B97-EE19052EE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96000" y="2594593"/>
              <a:ext cx="7200000" cy="4074352"/>
            </a:xfrm>
            <a:prstGeom prst="rect">
              <a:avLst/>
            </a:prstGeom>
          </p:spPr>
        </p:pic>
        <p:sp>
          <p:nvSpPr>
            <p:cNvPr id="3" name="箭头: 右 2">
              <a:extLst>
                <a:ext uri="{FF2B5EF4-FFF2-40B4-BE49-F238E27FC236}">
                  <a16:creationId xmlns:a16="http://schemas.microsoft.com/office/drawing/2014/main" id="{19F5F158-9AD6-B3AF-CEAB-F257C8AD1B86}"/>
                </a:ext>
              </a:extLst>
            </p:cNvPr>
            <p:cNvSpPr/>
            <p:nvPr/>
          </p:nvSpPr>
          <p:spPr>
            <a:xfrm rot="10800000">
              <a:off x="4719667" y="3843673"/>
              <a:ext cx="779696" cy="106667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64D583B-6F30-CBDD-239C-28B6F7843078}"/>
                </a:ext>
              </a:extLst>
            </p:cNvPr>
            <p:cNvSpPr txBox="1"/>
            <p:nvPr/>
          </p:nvSpPr>
          <p:spPr>
            <a:xfrm>
              <a:off x="5266111" y="3795459"/>
              <a:ext cx="3445498" cy="83099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Double-click to</a:t>
              </a:r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 diagnostic report page</a:t>
              </a:r>
              <a:endPara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436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02C875AB-9117-0CAC-3E58-BA60C1D067C1}"/>
              </a:ext>
            </a:extLst>
          </p:cNvPr>
          <p:cNvSpPr>
            <a:spLocks noChangeAspect="1"/>
          </p:cNvSpPr>
          <p:nvPr/>
        </p:nvSpPr>
        <p:spPr>
          <a:xfrm>
            <a:off x="0" y="180000"/>
            <a:ext cx="12192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	Step 5: 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 Report Page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9" name="表格 98">
            <a:extLst>
              <a:ext uri="{FF2B5EF4-FFF2-40B4-BE49-F238E27FC236}">
                <a16:creationId xmlns:a16="http://schemas.microsoft.com/office/drawing/2014/main" id="{7A38DEC8-1202-456B-B3F3-F3667BF98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269152"/>
              </p:ext>
            </p:extLst>
          </p:nvPr>
        </p:nvGraphicFramePr>
        <p:xfrm>
          <a:off x="9355826" y="2182507"/>
          <a:ext cx="2767594" cy="4631492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161029">
                  <a:extLst>
                    <a:ext uri="{9D8B030D-6E8A-4147-A177-3AD203B41FA5}">
                      <a16:colId xmlns:a16="http://schemas.microsoft.com/office/drawing/2014/main" val="2550198677"/>
                    </a:ext>
                  </a:extLst>
                </a:gridCol>
                <a:gridCol w="1606565">
                  <a:extLst>
                    <a:ext uri="{9D8B030D-6E8A-4147-A177-3AD203B41FA5}">
                      <a16:colId xmlns:a16="http://schemas.microsoft.com/office/drawing/2014/main" val="2098906955"/>
                    </a:ext>
                  </a:extLst>
                </a:gridCol>
              </a:tblGrid>
              <a:tr h="45673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前交叉韧带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Anterior Cruciate Ligament, (ACL)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213783"/>
                  </a:ext>
                </a:extLst>
              </a:tr>
              <a:tr h="45673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后交叉韧带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Posterior Cruciate Ligament,(PCL)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612930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正常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Normal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8603100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断裂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Rupture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166061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把握度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Confidence Level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957967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半月板</a:t>
                      </a:r>
                      <a:r>
                        <a:rPr lang="en-US" altLang="zh-CN" sz="1400" u="none" strike="noStrike" dirty="0">
                          <a:effectLst/>
                        </a:rPr>
                        <a:t>-</a:t>
                      </a:r>
                      <a:r>
                        <a:rPr lang="zh-CN" altLang="en-US" sz="1400" u="none" strike="noStrike" dirty="0">
                          <a:effectLst/>
                        </a:rPr>
                        <a:t>内侧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Medial Meniscus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186258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半月板</a:t>
                      </a:r>
                      <a:r>
                        <a:rPr lang="en-US" altLang="zh-CN" sz="1400" u="none" strike="noStrike" dirty="0">
                          <a:effectLst/>
                        </a:rPr>
                        <a:t>-</a:t>
                      </a:r>
                      <a:r>
                        <a:rPr lang="zh-CN" altLang="en-US" sz="1400" u="none" strike="noStrike" dirty="0">
                          <a:effectLst/>
                        </a:rPr>
                        <a:t>外侧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Lateral Meniscus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141988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盘状半月板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Discoid Meniscus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413384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桶柄样撕裂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Bucket-Handle Tear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655424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前根部撕裂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Anterior Root Tear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303141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后根部撕裂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Posterior Root Tear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935378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前角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Anterior Horn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123121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体部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Body (meniscus)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751342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后角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Posterior Horn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85712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一度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Grade 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092032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二度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Grade II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426687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三度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Grade III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412641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消失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Absent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28976203"/>
                  </a:ext>
                </a:extLst>
              </a:tr>
            </a:tbl>
          </a:graphicData>
        </a:graphic>
      </p:graphicFrame>
      <p:sp>
        <p:nvSpPr>
          <p:cNvPr id="103" name="文本框 102">
            <a:extLst>
              <a:ext uri="{FF2B5EF4-FFF2-40B4-BE49-F238E27FC236}">
                <a16:creationId xmlns:a16="http://schemas.microsoft.com/office/drawing/2014/main" id="{C681384A-BE2B-B12F-0022-1E1DC3C09F87}"/>
              </a:ext>
            </a:extLst>
          </p:cNvPr>
          <p:cNvSpPr txBox="1"/>
          <p:nvPr/>
        </p:nvSpPr>
        <p:spPr>
          <a:xfrm>
            <a:off x="9250680" y="1823839"/>
            <a:ext cx="2987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Table: Terminology Translation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85ED47E-C742-8369-3BED-516005F41E60}"/>
              </a:ext>
            </a:extLst>
          </p:cNvPr>
          <p:cNvGrpSpPr/>
          <p:nvPr/>
        </p:nvGrpSpPr>
        <p:grpSpPr>
          <a:xfrm>
            <a:off x="114300" y="1800467"/>
            <a:ext cx="9136380" cy="5048960"/>
            <a:chOff x="114300" y="1396436"/>
            <a:chExt cx="9136380" cy="5048960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076D5400-2AE9-E1A2-E113-3C518688E997}"/>
                </a:ext>
              </a:extLst>
            </p:cNvPr>
            <p:cNvGrpSpPr/>
            <p:nvPr/>
          </p:nvGrpSpPr>
          <p:grpSpPr>
            <a:xfrm>
              <a:off x="114300" y="1396436"/>
              <a:ext cx="9136380" cy="5048960"/>
              <a:chOff x="62601" y="1057904"/>
              <a:chExt cx="10367078" cy="572907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FA9AF4F4-3BC0-C40A-D1A9-8770D6EA5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42670" y="1531620"/>
                <a:ext cx="9287009" cy="5255354"/>
              </a:xfrm>
              <a:prstGeom prst="rect">
                <a:avLst/>
              </a:prstGeom>
            </p:spPr>
          </p:pic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7072705D-E7CF-A67E-45D6-6B52C8A5666D}"/>
                  </a:ext>
                </a:extLst>
              </p:cNvPr>
              <p:cNvGrpSpPr/>
              <p:nvPr/>
            </p:nvGrpSpPr>
            <p:grpSpPr>
              <a:xfrm>
                <a:off x="62601" y="1057904"/>
                <a:ext cx="7926129" cy="1605860"/>
                <a:chOff x="62601" y="1057904"/>
                <a:chExt cx="7926129" cy="1605860"/>
              </a:xfrm>
            </p:grpSpPr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01D5F5BE-1005-B57A-B639-013295F0F099}"/>
                    </a:ext>
                  </a:extLst>
                </p:cNvPr>
                <p:cNvSpPr txBox="1"/>
                <p:nvPr/>
              </p:nvSpPr>
              <p:spPr>
                <a:xfrm>
                  <a:off x="62601" y="1057904"/>
                  <a:ext cx="1031708" cy="27938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Switch Slice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AF0CAE8E-7766-FAF9-D9C4-879BF03C4E46}"/>
                    </a:ext>
                  </a:extLst>
                </p:cNvPr>
                <p:cNvSpPr txBox="1"/>
                <p:nvPr/>
              </p:nvSpPr>
              <p:spPr>
                <a:xfrm>
                  <a:off x="62601" y="2386765"/>
                  <a:ext cx="1204867" cy="2769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Adjust Window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EFC3018-ADBF-03BF-AFD6-D26B602FDE3E}"/>
                    </a:ext>
                  </a:extLst>
                </p:cNvPr>
                <p:cNvSpPr txBox="1"/>
                <p:nvPr/>
              </p:nvSpPr>
              <p:spPr>
                <a:xfrm>
                  <a:off x="1267468" y="1057904"/>
                  <a:ext cx="660254" cy="27938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Pan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B14C774-29D0-EBC9-43FD-0E8A161088EE}"/>
                    </a:ext>
                  </a:extLst>
                </p:cNvPr>
                <p:cNvSpPr txBox="1"/>
                <p:nvPr/>
              </p:nvSpPr>
              <p:spPr>
                <a:xfrm>
                  <a:off x="1443453" y="2376321"/>
                  <a:ext cx="693243" cy="27938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Zoom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897C7BE5-5D2C-052A-297C-CBF91721A7B5}"/>
                    </a:ext>
                  </a:extLst>
                </p:cNvPr>
                <p:cNvSpPr txBox="1"/>
                <p:nvPr/>
              </p:nvSpPr>
              <p:spPr>
                <a:xfrm>
                  <a:off x="2093530" y="1057904"/>
                  <a:ext cx="838023" cy="2769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Magnifier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5E073F91-EEC7-349B-353B-D4AB1150FB17}"/>
                    </a:ext>
                  </a:extLst>
                </p:cNvPr>
                <p:cNvSpPr txBox="1"/>
                <p:nvPr/>
              </p:nvSpPr>
              <p:spPr>
                <a:xfrm>
                  <a:off x="2220824" y="2376321"/>
                  <a:ext cx="693243" cy="2769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Layout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B30DB245-02B6-69F7-3EF7-0F1E94AAB521}"/>
                    </a:ext>
                  </a:extLst>
                </p:cNvPr>
                <p:cNvSpPr txBox="1"/>
                <p:nvPr/>
              </p:nvSpPr>
              <p:spPr>
                <a:xfrm>
                  <a:off x="3124751" y="1057904"/>
                  <a:ext cx="956134" cy="2769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Corner Info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2EE5A585-C6A4-159F-733A-ACEF80ACEACD}"/>
                    </a:ext>
                  </a:extLst>
                </p:cNvPr>
                <p:cNvSpPr txBox="1"/>
                <p:nvPr/>
              </p:nvSpPr>
              <p:spPr>
                <a:xfrm>
                  <a:off x="4297735" y="1057904"/>
                  <a:ext cx="1264744" cy="2769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Synchronization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AE01F9D5-1829-8416-6883-8E1C043D537E}"/>
                    </a:ext>
                  </a:extLst>
                </p:cNvPr>
                <p:cNvSpPr txBox="1"/>
                <p:nvPr/>
              </p:nvSpPr>
              <p:spPr>
                <a:xfrm>
                  <a:off x="3033377" y="2376321"/>
                  <a:ext cx="1607820" cy="2769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Length Measurement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F7CAA1D6-1041-4D5F-73E2-60DE69BF8F8B}"/>
                    </a:ext>
                  </a:extLst>
                </p:cNvPr>
                <p:cNvSpPr txBox="1"/>
                <p:nvPr/>
              </p:nvSpPr>
              <p:spPr>
                <a:xfrm>
                  <a:off x="5735638" y="1057904"/>
                  <a:ext cx="1607820" cy="2769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Cross Reference Line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CC2D54A4-7B31-F013-EA7B-D3C2CB628A29}"/>
                    </a:ext>
                  </a:extLst>
                </p:cNvPr>
                <p:cNvSpPr txBox="1"/>
                <p:nvPr/>
              </p:nvSpPr>
              <p:spPr>
                <a:xfrm>
                  <a:off x="6380910" y="1655420"/>
                  <a:ext cx="1607820" cy="2769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Show AI Annotations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1" name="直接箭头连接符 30">
                  <a:extLst>
                    <a:ext uri="{FF2B5EF4-FFF2-40B4-BE49-F238E27FC236}">
                      <a16:creationId xmlns:a16="http://schemas.microsoft.com/office/drawing/2014/main" id="{202BBA76-AA65-F278-7129-E9F00DCD4F51}"/>
                    </a:ext>
                  </a:extLst>
                </p:cNvPr>
                <p:cNvCxnSpPr>
                  <a:cxnSpLocks/>
                  <a:stCxn id="8" idx="2"/>
                </p:cNvCxnSpPr>
                <p:nvPr/>
              </p:nvCxnSpPr>
              <p:spPr>
                <a:xfrm>
                  <a:off x="578455" y="1337292"/>
                  <a:ext cx="1515075" cy="345398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箭头连接符 32">
                  <a:extLst>
                    <a:ext uri="{FF2B5EF4-FFF2-40B4-BE49-F238E27FC236}">
                      <a16:creationId xmlns:a16="http://schemas.microsoft.com/office/drawing/2014/main" id="{833A283B-BDA9-6A3D-FD4C-5A48CA3F14AA}"/>
                    </a:ext>
                  </a:extLst>
                </p:cNvPr>
                <p:cNvCxnSpPr>
                  <a:cxnSpLocks/>
                  <a:stCxn id="9" idx="0"/>
                </p:cNvCxnSpPr>
                <p:nvPr/>
              </p:nvCxnSpPr>
              <p:spPr>
                <a:xfrm flipV="1">
                  <a:off x="665035" y="1730692"/>
                  <a:ext cx="1743026" cy="656073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箭头连接符 34">
                  <a:extLst>
                    <a:ext uri="{FF2B5EF4-FFF2-40B4-BE49-F238E27FC236}">
                      <a16:creationId xmlns:a16="http://schemas.microsoft.com/office/drawing/2014/main" id="{309BA765-304C-4AEF-9064-906449CD4DDE}"/>
                    </a:ext>
                  </a:extLst>
                </p:cNvPr>
                <p:cNvCxnSpPr>
                  <a:cxnSpLocks/>
                  <a:stCxn id="10" idx="2"/>
                </p:cNvCxnSpPr>
                <p:nvPr/>
              </p:nvCxnSpPr>
              <p:spPr>
                <a:xfrm>
                  <a:off x="1597596" y="1337292"/>
                  <a:ext cx="1135601" cy="36106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箭头连接符 36">
                  <a:extLst>
                    <a:ext uri="{FF2B5EF4-FFF2-40B4-BE49-F238E27FC236}">
                      <a16:creationId xmlns:a16="http://schemas.microsoft.com/office/drawing/2014/main" id="{9C12C5C4-7C03-FA9E-4502-A76C99176035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1790075" y="1746356"/>
                  <a:ext cx="1200552" cy="62996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箭头连接符 38">
                  <a:extLst>
                    <a:ext uri="{FF2B5EF4-FFF2-40B4-BE49-F238E27FC236}">
                      <a16:creationId xmlns:a16="http://schemas.microsoft.com/office/drawing/2014/main" id="{7AE76DAB-916D-6526-FE4B-D3F68EEAED78}"/>
                    </a:ext>
                  </a:extLst>
                </p:cNvPr>
                <p:cNvCxnSpPr>
                  <a:cxnSpLocks/>
                  <a:stCxn id="13" idx="2"/>
                </p:cNvCxnSpPr>
                <p:nvPr/>
              </p:nvCxnSpPr>
              <p:spPr>
                <a:xfrm>
                  <a:off x="2512542" y="1334903"/>
                  <a:ext cx="795583" cy="366897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箭头连接符 40">
                  <a:extLst>
                    <a:ext uri="{FF2B5EF4-FFF2-40B4-BE49-F238E27FC236}">
                      <a16:creationId xmlns:a16="http://schemas.microsoft.com/office/drawing/2014/main" id="{CA1EA2B9-9F62-3388-CFDE-DD337E94D5ED}"/>
                    </a:ext>
                  </a:extLst>
                </p:cNvPr>
                <p:cNvCxnSpPr>
                  <a:cxnSpLocks/>
                  <a:stCxn id="16" idx="0"/>
                </p:cNvCxnSpPr>
                <p:nvPr/>
              </p:nvCxnSpPr>
              <p:spPr>
                <a:xfrm flipV="1">
                  <a:off x="2567446" y="1709737"/>
                  <a:ext cx="1150531" cy="666584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箭头连接符 42">
                  <a:extLst>
                    <a:ext uri="{FF2B5EF4-FFF2-40B4-BE49-F238E27FC236}">
                      <a16:creationId xmlns:a16="http://schemas.microsoft.com/office/drawing/2014/main" id="{19790F94-BC26-0736-0DCC-B5E28A4EAA14}"/>
                    </a:ext>
                  </a:extLst>
                </p:cNvPr>
                <p:cNvCxnSpPr>
                  <a:cxnSpLocks/>
                  <a:stCxn id="17" idx="2"/>
                </p:cNvCxnSpPr>
                <p:nvPr/>
              </p:nvCxnSpPr>
              <p:spPr>
                <a:xfrm>
                  <a:off x="3602818" y="1334903"/>
                  <a:ext cx="529110" cy="34778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箭头连接符 44">
                  <a:extLst>
                    <a:ext uri="{FF2B5EF4-FFF2-40B4-BE49-F238E27FC236}">
                      <a16:creationId xmlns:a16="http://schemas.microsoft.com/office/drawing/2014/main" id="{9D23B92C-FC89-0C46-9776-9CBE89C47B24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 flipH="1">
                  <a:off x="4508500" y="1334903"/>
                  <a:ext cx="421607" cy="366897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箭头连接符 46">
                  <a:extLst>
                    <a:ext uri="{FF2B5EF4-FFF2-40B4-BE49-F238E27FC236}">
                      <a16:creationId xmlns:a16="http://schemas.microsoft.com/office/drawing/2014/main" id="{062BD430-5163-718A-3D08-C845A1618186}"/>
                    </a:ext>
                  </a:extLst>
                </p:cNvPr>
                <p:cNvCxnSpPr>
                  <a:cxnSpLocks/>
                  <a:stCxn id="19" idx="0"/>
                </p:cNvCxnSpPr>
                <p:nvPr/>
              </p:nvCxnSpPr>
              <p:spPr>
                <a:xfrm flipV="1">
                  <a:off x="3837287" y="1730692"/>
                  <a:ext cx="953399" cy="645629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箭头连接符 50">
                  <a:extLst>
                    <a:ext uri="{FF2B5EF4-FFF2-40B4-BE49-F238E27FC236}">
                      <a16:creationId xmlns:a16="http://schemas.microsoft.com/office/drawing/2014/main" id="{003739BD-798B-25D0-330B-C30006604AD7}"/>
                    </a:ext>
                  </a:extLst>
                </p:cNvPr>
                <p:cNvCxnSpPr>
                  <a:cxnSpLocks/>
                  <a:stCxn id="22" idx="1"/>
                </p:cNvCxnSpPr>
                <p:nvPr/>
              </p:nvCxnSpPr>
              <p:spPr>
                <a:xfrm flipH="1" flipV="1">
                  <a:off x="5931280" y="1709737"/>
                  <a:ext cx="449630" cy="84183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箭头连接符 68">
                  <a:extLst>
                    <a:ext uri="{FF2B5EF4-FFF2-40B4-BE49-F238E27FC236}">
                      <a16:creationId xmlns:a16="http://schemas.microsoft.com/office/drawing/2014/main" id="{BD0CCDD3-3878-9BFF-F71F-B4DC6406950B}"/>
                    </a:ext>
                  </a:extLst>
                </p:cNvPr>
                <p:cNvCxnSpPr>
                  <a:cxnSpLocks/>
                  <a:stCxn id="21" idx="2"/>
                </p:cNvCxnSpPr>
                <p:nvPr/>
              </p:nvCxnSpPr>
              <p:spPr>
                <a:xfrm flipH="1">
                  <a:off x="5623560" y="1334903"/>
                  <a:ext cx="915988" cy="34778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3FC5818E-67C0-C9D2-9D3E-CC467B435E90}"/>
                    </a:ext>
                  </a:extLst>
                </p:cNvPr>
                <p:cNvSpPr txBox="1"/>
                <p:nvPr/>
              </p:nvSpPr>
              <p:spPr>
                <a:xfrm>
                  <a:off x="4742380" y="2376321"/>
                  <a:ext cx="1797167" cy="27938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Cross  Series Location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74" name="直接箭头连接符 73">
                  <a:extLst>
                    <a:ext uri="{FF2B5EF4-FFF2-40B4-BE49-F238E27FC236}">
                      <a16:creationId xmlns:a16="http://schemas.microsoft.com/office/drawing/2014/main" id="{D41CA6CD-55C7-639E-C23F-3CC57945E65C}"/>
                    </a:ext>
                  </a:extLst>
                </p:cNvPr>
                <p:cNvCxnSpPr>
                  <a:cxnSpLocks/>
                  <a:stCxn id="71" idx="0"/>
                </p:cNvCxnSpPr>
                <p:nvPr/>
              </p:nvCxnSpPr>
              <p:spPr>
                <a:xfrm flipH="1" flipV="1">
                  <a:off x="5220466" y="1730692"/>
                  <a:ext cx="420497" cy="645629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1447BDAD-1E10-0D59-CF6D-15902602429E}"/>
                </a:ext>
              </a:extLst>
            </p:cNvPr>
            <p:cNvSpPr txBox="1"/>
            <p:nvPr/>
          </p:nvSpPr>
          <p:spPr>
            <a:xfrm>
              <a:off x="2273402" y="5667373"/>
              <a:ext cx="1489152" cy="24622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Panel1(active / clicked)</a:t>
              </a: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DBBE410A-33FE-29E1-96E1-37011CEC5BAD}"/>
                </a:ext>
              </a:extLst>
            </p:cNvPr>
            <p:cNvSpPr txBox="1"/>
            <p:nvPr/>
          </p:nvSpPr>
          <p:spPr>
            <a:xfrm>
              <a:off x="5376088" y="5680039"/>
              <a:ext cx="612919" cy="24622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Panel2</a:t>
              </a: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2F3279CC-76A7-9B2D-4189-384FE187503E}"/>
                </a:ext>
              </a:extLst>
            </p:cNvPr>
            <p:cNvSpPr txBox="1"/>
            <p:nvPr/>
          </p:nvSpPr>
          <p:spPr>
            <a:xfrm>
              <a:off x="6096000" y="6187655"/>
              <a:ext cx="1305128" cy="24622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 Report Button</a:t>
              </a: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ACEE9126-35F4-9177-1D1F-4CA32448F457}"/>
                </a:ext>
              </a:extLst>
            </p:cNvPr>
            <p:cNvCxnSpPr/>
            <p:nvPr/>
          </p:nvCxnSpPr>
          <p:spPr>
            <a:xfrm>
              <a:off x="7424928" y="6315456"/>
              <a:ext cx="743712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6BF53E37-9573-122E-5E09-5DD44D379AF5}"/>
              </a:ext>
            </a:extLst>
          </p:cNvPr>
          <p:cNvSpPr txBox="1"/>
          <p:nvPr/>
        </p:nvSpPr>
        <p:spPr>
          <a:xfrm>
            <a:off x="933450" y="900000"/>
            <a:ext cx="10599331" cy="6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Click the thumbnail on the left to load the sequence into the active panel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Click the "View Report" button to access the diagnostic report.</a:t>
            </a:r>
          </a:p>
        </p:txBody>
      </p:sp>
    </p:spTree>
    <p:extLst>
      <p:ext uri="{BB962C8B-B14F-4D97-AF65-F5344CB8AC3E}">
        <p14:creationId xmlns:p14="http://schemas.microsoft.com/office/powerpoint/2010/main" val="3131112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494</Words>
  <Application>Microsoft Office PowerPoint</Application>
  <PresentationFormat>宽屏</PresentationFormat>
  <Paragraphs>82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Inter</vt:lpstr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柳尚桂</dc:creator>
  <cp:lastModifiedBy>王 鼎予</cp:lastModifiedBy>
  <cp:revision>69</cp:revision>
  <dcterms:created xsi:type="dcterms:W3CDTF">2025-03-07T11:07:01Z</dcterms:created>
  <dcterms:modified xsi:type="dcterms:W3CDTF">2025-04-08T07:35:19Z</dcterms:modified>
</cp:coreProperties>
</file>